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8" r:id="rId2"/>
    <p:sldId id="259" r:id="rId3"/>
    <p:sldId id="268" r:id="rId4"/>
    <p:sldId id="269" r:id="rId5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Herzog" initials="" lastIdx="6" clrIdx="0"/>
  <p:cmAuthor id="1" name="Microsoft" initials="" lastIdx="2" clrIdx="1"/>
  <p:cmAuthor id="2" name="Jack Roberts" initials="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2212"/>
    <a:srgbClr val="000000"/>
    <a:srgbClr val="3F592D"/>
    <a:srgbClr val="990000"/>
    <a:srgbClr val="006699"/>
    <a:srgbClr val="336699"/>
    <a:srgbClr val="CC3300"/>
    <a:srgbClr val="C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811" autoAdjust="0"/>
  </p:normalViewPr>
  <p:slideViewPr>
    <p:cSldViewPr>
      <p:cViewPr varScale="1">
        <p:scale>
          <a:sx n="103" d="100"/>
          <a:sy n="103" d="100"/>
        </p:scale>
        <p:origin x="-1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8" charset="0"/>
              </a:defRPr>
            </a:lvl1pPr>
          </a:lstStyle>
          <a:p>
            <a:fld id="{3CB08446-3F8C-488F-AE8A-977126DF4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357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8" charset="0"/>
              </a:defRPr>
            </a:lvl1pPr>
          </a:lstStyle>
          <a:p>
            <a:fld id="{7CDB8776-4DB9-4503-B471-6E25F7C72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36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20" name="Rectangle 140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2640013"/>
            <a:ext cx="6019800" cy="1230312"/>
          </a:xfrm>
        </p:spPr>
        <p:txBody>
          <a:bodyPr/>
          <a:lstStyle>
            <a:lvl1pPr algn="r">
              <a:defRPr sz="3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7421" name="Rectangle 14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0800" y="3867150"/>
            <a:ext cx="6019800" cy="685800"/>
          </a:xfrm>
        </p:spPr>
        <p:txBody>
          <a:bodyPr/>
          <a:lstStyle>
            <a:lvl1pPr marL="0" indent="0" algn="r">
              <a:buFontTx/>
              <a:buNone/>
              <a:defRPr sz="1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7422" name="Rectangle 14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97423" name="Rectangle 14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97424" name="Rectangle 1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6C7A21-A0C5-4301-8E82-E0EA78357B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9ED7D-72FA-4192-92A2-330D2F9A9C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56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81000"/>
            <a:ext cx="20002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848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B8ECC-73EB-46A6-9E04-3CA8154CF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540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157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228600" y="6324600"/>
            <a:ext cx="1676400" cy="2476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246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2400" y="6324600"/>
            <a:ext cx="1066800" cy="247650"/>
          </a:xfrm>
        </p:spPr>
        <p:txBody>
          <a:bodyPr/>
          <a:lstStyle>
            <a:lvl1pPr>
              <a:defRPr/>
            </a:lvl1pPr>
          </a:lstStyle>
          <a:p>
            <a:fld id="{170776A4-CC5C-47A7-9300-6EA4397C4B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538D6-B0C9-4CF4-A12F-16C5442332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41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433F1-1E7C-4104-96E5-AD12434CC4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51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5BF89-EC49-4CD5-BEAB-0E2024FEA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21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4A75E-93BF-41A7-A1D7-05F691874E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06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4E82A-ABAF-474C-A929-8F58094607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94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807C9-2390-424D-BEAE-ADA5D96F0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7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2F047-4785-45AA-AD01-26443BE4D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4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85C1D-8E76-49C0-9487-28BDDFC360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3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9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01000" cy="115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639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01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6398" name="Rectangle 14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4600"/>
            <a:ext cx="16764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96399" name="Rectangle 14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324600"/>
            <a:ext cx="2895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96400" name="Rectangle 1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32460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fld id="{DAE6864E-902F-4C50-A53A-E480CC5DE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lr>
          <a:srgbClr val="000000"/>
        </a:buClr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Century Gothic" pitchFamily="34" charset="0"/>
        <a:buChar char="−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Century Gothic" pitchFamily="34" charset="0"/>
        <a:buChar char="−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3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 smtClean="0"/>
              <a:t>Fara Faust &amp; Janina Peters</a:t>
            </a:r>
            <a:endParaRPr lang="en-US" altLang="en-US" b="1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October 25, 2014</a:t>
            </a:r>
            <a:endParaRPr lang="en-US" altLang="en-US" dirty="0"/>
          </a:p>
        </p:txBody>
      </p:sp>
      <p:sp>
        <p:nvSpPr>
          <p:cNvPr id="9934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990600" y="2514600"/>
            <a:ext cx="8077200" cy="762000"/>
          </a:xfrm>
        </p:spPr>
        <p:txBody>
          <a:bodyPr/>
          <a:lstStyle/>
          <a:p>
            <a:pPr algn="l"/>
            <a:r>
              <a:rPr lang="en-US" altLang="en-US" sz="3200" dirty="0" smtClean="0">
                <a:solidFill>
                  <a:srgbClr val="F62212"/>
                </a:solidFill>
              </a:rPr>
              <a:t>Teaching with the Virginia Documents</a:t>
            </a:r>
            <a:endParaRPr lang="en-US" altLang="en-US" sz="3200" dirty="0">
              <a:solidFill>
                <a:srgbClr val="F62212"/>
              </a:solidFill>
            </a:endParaRPr>
          </a:p>
        </p:txBody>
      </p:sp>
      <p:pic>
        <p:nvPicPr>
          <p:cNvPr id="2" name="MS900431068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1000" y="6212186"/>
            <a:ext cx="609600" cy="60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1676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>
                <a:solidFill>
                  <a:schemeClr val="bg1"/>
                </a:solidFill>
                <a:latin typeface="Blackadder ITC" panose="04020505051007020D02" pitchFamily="82" charset="0"/>
              </a:rPr>
              <a:t>Life, Liberty, and the Pursuit of Happiness</a:t>
            </a:r>
            <a:r>
              <a:rPr lang="en-US" altLang="en-US" sz="3200" b="1" dirty="0">
                <a:solidFill>
                  <a:schemeClr val="bg1"/>
                </a:solidFill>
                <a:latin typeface="Blackadder ITC" panose="04020505051007020D02" pitchFamily="82" charset="0"/>
              </a:rPr>
              <a:t/>
            </a:r>
            <a:br>
              <a:rPr lang="en-US" altLang="en-US" sz="3200" b="1" dirty="0">
                <a:solidFill>
                  <a:schemeClr val="bg1"/>
                </a:solidFill>
                <a:latin typeface="Blackadder ITC" panose="04020505051007020D02" pitchFamily="82" charset="0"/>
              </a:rPr>
            </a:br>
            <a:endParaRPr lang="en-U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01000" cy="1157288"/>
          </a:xfrm>
        </p:spPr>
        <p:txBody>
          <a:bodyPr/>
          <a:lstStyle/>
          <a:p>
            <a:r>
              <a:rPr lang="en-US" sz="2800" dirty="0" smtClean="0"/>
              <a:t>Recent research has uncovered original documents that will only be available for review for a brief time span.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752600"/>
            <a:ext cx="8001000" cy="4572000"/>
          </a:xfrm>
        </p:spPr>
        <p:txBody>
          <a:bodyPr/>
          <a:lstStyle/>
          <a:p>
            <a:r>
              <a:rPr lang="en-US" dirty="0" smtClean="0"/>
              <a:t>The Virginia Declaration of Rights</a:t>
            </a:r>
          </a:p>
          <a:p>
            <a:r>
              <a:rPr lang="en-US" dirty="0" smtClean="0"/>
              <a:t>The Virginia Statute for Religious Freedom</a:t>
            </a:r>
          </a:p>
          <a:p>
            <a:r>
              <a:rPr lang="en-US" dirty="0" smtClean="0"/>
              <a:t>The U. S. Constitution</a:t>
            </a:r>
            <a:endParaRPr lang="en-US" dirty="0"/>
          </a:p>
          <a:p>
            <a:r>
              <a:rPr lang="en-US" dirty="0" smtClean="0"/>
              <a:t>The Declaration of Independence</a:t>
            </a:r>
          </a:p>
          <a:p>
            <a:r>
              <a:rPr lang="en-US" dirty="0" smtClean="0"/>
              <a:t>The French Declaration of Rights &amp; Man</a:t>
            </a:r>
          </a:p>
          <a:p>
            <a:r>
              <a:rPr lang="en-US" dirty="0" smtClean="0"/>
              <a:t>The Polish Constitution of 1791</a:t>
            </a:r>
          </a:p>
          <a:p>
            <a:r>
              <a:rPr lang="en-US" dirty="0" smtClean="0"/>
              <a:t>The Liberian Constitution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001000" cy="700088"/>
          </a:xfrm>
        </p:spPr>
        <p:txBody>
          <a:bodyPr/>
          <a:lstStyle/>
          <a:p>
            <a:r>
              <a:rPr lang="en-US" altLang="en-US" dirty="0" smtClean="0"/>
              <a:t>You have been given a special task:</a:t>
            </a:r>
            <a:endParaRPr lang="en-US" alt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01000" cy="4572000"/>
          </a:xfrm>
        </p:spPr>
        <p:txBody>
          <a:bodyPr/>
          <a:lstStyle/>
          <a:p>
            <a:r>
              <a:rPr lang="en-US" altLang="en-US" dirty="0" smtClean="0"/>
              <a:t>With the brief  release of these original documents, new insight may be gained into the global impact of the documents.</a:t>
            </a:r>
          </a:p>
          <a:p>
            <a:r>
              <a:rPr lang="en-US" altLang="en-US" dirty="0" smtClean="0"/>
              <a:t>Your task is to find these connections and to discover the global impact of the events in US history chronicled within the documents.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Remember this is a highly classified assignment.</a:t>
            </a:r>
            <a:endParaRPr lang="en-US" altLang="en-US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Only members of your team are permitted to be clued in to the task</a:t>
            </a:r>
          </a:p>
          <a:p>
            <a:r>
              <a:rPr lang="en-US" altLang="en-US" dirty="0" smtClean="0"/>
              <a:t>Each of you will be given special codes and organizers to assist in your investigation</a:t>
            </a:r>
          </a:p>
          <a:p>
            <a:r>
              <a:rPr lang="en-US" altLang="en-US" dirty="0" smtClean="0"/>
              <a:t>Upon completion of your investigation, you will create a podcast of your findings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</p:bldLst>
  </p:timing>
</p:sld>
</file>

<file path=ppt/theme/theme1.xml><?xml version="1.0" encoding="utf-8"?>
<a:theme xmlns:a="http://schemas.openxmlformats.org/drawingml/2006/main" name="Presentation for report on state">
  <a:themeElements>
    <a:clrScheme name="Fireworks 9">
      <a:dk1>
        <a:srgbClr val="000099"/>
      </a:dk1>
      <a:lt1>
        <a:srgbClr val="FFFFFF"/>
      </a:lt1>
      <a:dk2>
        <a:srgbClr val="FFFFFF"/>
      </a:dk2>
      <a:lt2>
        <a:srgbClr val="99CCFF"/>
      </a:lt2>
      <a:accent1>
        <a:srgbClr val="0099CC"/>
      </a:accent1>
      <a:accent2>
        <a:srgbClr val="CC0000"/>
      </a:accent2>
      <a:accent3>
        <a:srgbClr val="FFFFFF"/>
      </a:accent3>
      <a:accent4>
        <a:srgbClr val="000082"/>
      </a:accent4>
      <a:accent5>
        <a:srgbClr val="AACAE2"/>
      </a:accent5>
      <a:accent6>
        <a:srgbClr val="B90000"/>
      </a:accent6>
      <a:hlink>
        <a:srgbClr val="0099FF"/>
      </a:hlink>
      <a:folHlink>
        <a:srgbClr val="66CCFF"/>
      </a:folHlink>
    </a:clrScheme>
    <a:fontScheme name="Firework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7">
        <a:dk1>
          <a:srgbClr val="A50021"/>
        </a:dk1>
        <a:lt1>
          <a:srgbClr val="FFFFFF"/>
        </a:lt1>
        <a:dk2>
          <a:srgbClr val="FFFFFF"/>
        </a:dk2>
        <a:lt2>
          <a:srgbClr val="C27474"/>
        </a:lt2>
        <a:accent1>
          <a:srgbClr val="A50021"/>
        </a:accent1>
        <a:accent2>
          <a:srgbClr val="D19FA6"/>
        </a:accent2>
        <a:accent3>
          <a:srgbClr val="FFFFFF"/>
        </a:accent3>
        <a:accent4>
          <a:srgbClr val="8C001B"/>
        </a:accent4>
        <a:accent5>
          <a:srgbClr val="CFAAAB"/>
        </a:accent5>
        <a:accent6>
          <a:srgbClr val="BD9096"/>
        </a:accent6>
        <a:hlink>
          <a:srgbClr val="A50021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8">
        <a:dk1>
          <a:srgbClr val="A50021"/>
        </a:dk1>
        <a:lt1>
          <a:srgbClr val="FFFFFF"/>
        </a:lt1>
        <a:dk2>
          <a:srgbClr val="FFFFFF"/>
        </a:dk2>
        <a:lt2>
          <a:srgbClr val="C27474"/>
        </a:lt2>
        <a:accent1>
          <a:srgbClr val="772F3B"/>
        </a:accent1>
        <a:accent2>
          <a:srgbClr val="D19FA6"/>
        </a:accent2>
        <a:accent3>
          <a:srgbClr val="FFFFFF"/>
        </a:accent3>
        <a:accent4>
          <a:srgbClr val="8C001B"/>
        </a:accent4>
        <a:accent5>
          <a:srgbClr val="BDADAF"/>
        </a:accent5>
        <a:accent6>
          <a:srgbClr val="BD9096"/>
        </a:accent6>
        <a:hlink>
          <a:srgbClr val="A50021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9">
        <a:dk1>
          <a:srgbClr val="000099"/>
        </a:dk1>
        <a:lt1>
          <a:srgbClr val="FFFFFF"/>
        </a:lt1>
        <a:dk2>
          <a:srgbClr val="FFFFFF"/>
        </a:dk2>
        <a:lt2>
          <a:srgbClr val="99CCFF"/>
        </a:lt2>
        <a:accent1>
          <a:srgbClr val="0099CC"/>
        </a:accent1>
        <a:accent2>
          <a:srgbClr val="CC0000"/>
        </a:accent2>
        <a:accent3>
          <a:srgbClr val="FFFFFF"/>
        </a:accent3>
        <a:accent4>
          <a:srgbClr val="000082"/>
        </a:accent4>
        <a:accent5>
          <a:srgbClr val="AACAE2"/>
        </a:accent5>
        <a:accent6>
          <a:srgbClr val="B90000"/>
        </a:accent6>
        <a:hlink>
          <a:srgbClr val="00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report on state</Template>
  <TotalTime>82</TotalTime>
  <Words>183</Words>
  <Application>Microsoft Macintosh PowerPoint</Application>
  <PresentationFormat>On-screen Show (4:3)</PresentationFormat>
  <Paragraphs>19</Paragraphs>
  <Slides>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Presentation for report on state</vt:lpstr>
      <vt:lpstr>Teaching with the Virginia Documents</vt:lpstr>
      <vt:lpstr>Recent research has uncovered original documents that will only be available for review for a brief time span.</vt:lpstr>
      <vt:lpstr>You have been given a special task:</vt:lpstr>
      <vt:lpstr>Remember this is a highly classified assignment.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Life, Liberty, and the Pursuit of Happiness Teaching with the Virginia Documents</dc:title>
  <dc:creator>Janina B. Peters</dc:creator>
  <cp:lastModifiedBy>Fara T. Faust</cp:lastModifiedBy>
  <cp:revision>12</cp:revision>
  <cp:lastPrinted>2001-06-01T13:12:48Z</cp:lastPrinted>
  <dcterms:created xsi:type="dcterms:W3CDTF">2014-10-18T20:31:30Z</dcterms:created>
  <dcterms:modified xsi:type="dcterms:W3CDTF">2014-10-24T03:18:57Z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TC010183741033</vt:lpwstr>
  </property>
</Properties>
</file>